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4"/>
  </p:notesMasterIdLst>
  <p:sldIdLst>
    <p:sldId id="256" r:id="rId2"/>
    <p:sldId id="268" r:id="rId3"/>
    <p:sldId id="257" r:id="rId4"/>
    <p:sldId id="258" r:id="rId5"/>
    <p:sldId id="272" r:id="rId6"/>
    <p:sldId id="267" r:id="rId7"/>
    <p:sldId id="273" r:id="rId8"/>
    <p:sldId id="260" r:id="rId9"/>
    <p:sldId id="269" r:id="rId10"/>
    <p:sldId id="262" r:id="rId11"/>
    <p:sldId id="275" r:id="rId12"/>
    <p:sldId id="27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84" autoAdjust="0"/>
  </p:normalViewPr>
  <p:slideViewPr>
    <p:cSldViewPr>
      <p:cViewPr>
        <p:scale>
          <a:sx n="94" d="100"/>
          <a:sy n="94" d="100"/>
        </p:scale>
        <p:origin x="-1254" y="-108"/>
      </p:cViewPr>
      <p:guideLst>
        <p:guide orient="horz" pos="2160"/>
        <p:guide pos="2880"/>
      </p:guideLst>
    </p:cSldViewPr>
  </p:slideViewPr>
  <p:outlineViewPr>
    <p:cViewPr>
      <p:scale>
        <a:sx n="33" d="100"/>
        <a:sy n="33" d="100"/>
      </p:scale>
      <p:origin x="48" y="1412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CD9261-2F0D-43CC-8DD5-549E1728489F}" type="datetimeFigureOut">
              <a:rPr lang="en-US" smtClean="0"/>
              <a:t>12/23/2016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C520B6-E607-4745-98B0-93D24A15180F}" type="slidenum">
              <a:rPr lang="en-US" smtClean="0"/>
              <a:t>‹#›</a:t>
            </a:fld>
            <a:endParaRPr lang="en-US"/>
          </a:p>
        </p:txBody>
      </p:sp>
    </p:spTree>
    <p:extLst>
      <p:ext uri="{BB962C8B-B14F-4D97-AF65-F5344CB8AC3E}">
        <p14:creationId xmlns:p14="http://schemas.microsoft.com/office/powerpoint/2010/main" val="2120287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80CD396-74A2-4857-8A1F-958326E57923}" type="datetimeFigureOut">
              <a:rPr lang="en-US" smtClean="0"/>
              <a:t>12/23/2016</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909A3350-5EA3-4F5D-B673-84B228BB73B1}"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0CD396-74A2-4857-8A1F-958326E57923}" type="datetimeFigureOut">
              <a:rPr lang="en-US" smtClean="0"/>
              <a:t>12/23/2016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A3350-5EA3-4F5D-B673-84B228BB73B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0CD396-74A2-4857-8A1F-958326E57923}" type="datetimeFigureOut">
              <a:rPr lang="en-US" smtClean="0"/>
              <a:t>12/23/2016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A3350-5EA3-4F5D-B673-84B228BB73B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0CD396-74A2-4857-8A1F-958326E57923}" type="datetimeFigureOut">
              <a:rPr lang="en-US" smtClean="0"/>
              <a:t>12/23/2016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A3350-5EA3-4F5D-B673-84B228BB73B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0CD396-74A2-4857-8A1F-958326E57923}" type="datetimeFigureOut">
              <a:rPr lang="en-US" smtClean="0"/>
              <a:t>12/23/2016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A3350-5EA3-4F5D-B673-84B228BB73B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A80CD396-74A2-4857-8A1F-958326E57923}" type="datetimeFigureOut">
              <a:rPr lang="en-US" smtClean="0"/>
              <a:t>12/23/2016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9A3350-5EA3-4F5D-B673-84B228BB73B1}"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80CD396-74A2-4857-8A1F-958326E57923}" type="datetimeFigureOut">
              <a:rPr lang="en-US" smtClean="0"/>
              <a:t>12/23/2016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9A3350-5EA3-4F5D-B673-84B228BB73B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0CD396-74A2-4857-8A1F-958326E57923}" type="datetimeFigureOut">
              <a:rPr lang="en-US" smtClean="0"/>
              <a:t>12/23/2016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9A3350-5EA3-4F5D-B673-84B228BB73B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CD396-74A2-4857-8A1F-958326E57923}" type="datetimeFigureOut">
              <a:rPr lang="en-US" smtClean="0"/>
              <a:t>12/23/2016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9A3350-5EA3-4F5D-B673-84B228BB73B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80CD396-74A2-4857-8A1F-958326E57923}" type="datetimeFigureOut">
              <a:rPr lang="en-US" smtClean="0"/>
              <a:t>12/23/2016</a:t>
            </a:fld>
            <a:endParaRPr lang="en-US"/>
          </a:p>
        </p:txBody>
      </p:sp>
      <p:sp>
        <p:nvSpPr>
          <p:cNvPr id="7" name="Slide Number Placeholder 6"/>
          <p:cNvSpPr>
            <a:spLocks noGrp="1"/>
          </p:cNvSpPr>
          <p:nvPr>
            <p:ph type="sldNum" sz="quarter" idx="12"/>
          </p:nvPr>
        </p:nvSpPr>
        <p:spPr/>
        <p:txBody>
          <a:bodyPr/>
          <a:lstStyle/>
          <a:p>
            <a:fld id="{909A3350-5EA3-4F5D-B673-84B228BB73B1}"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0CD396-74A2-4857-8A1F-958326E57923}" type="datetimeFigureOut">
              <a:rPr lang="en-US" smtClean="0"/>
              <a:t>12/23/2016</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909A3350-5EA3-4F5D-B673-84B228BB73B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80CD396-74A2-4857-8A1F-958326E57923}" type="datetimeFigureOut">
              <a:rPr lang="en-US" smtClean="0"/>
              <a:t>12/23/2016</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909A3350-5EA3-4F5D-B673-84B228BB73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Emma@eecapitalmanagement.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50000">
              <a:srgbClr val="00B050"/>
            </a:gs>
            <a:gs pos="100000">
              <a:schemeClr val="bg2">
                <a:tint val="92000"/>
                <a:shade val="66000"/>
                <a:satMod val="110000"/>
                <a:lumMod val="80000"/>
              </a:schemeClr>
            </a:gs>
            <a:gs pos="91000">
              <a:schemeClr val="bg2">
                <a:tint val="89000"/>
                <a:shade val="62000"/>
                <a:satMod val="110000"/>
                <a:lumMod val="72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solidFill>
                  <a:schemeClr val="accent3"/>
                </a:solidFill>
              </a:rPr>
              <a:t>E &amp; E Capital Management, LLC</a:t>
            </a:r>
            <a:endParaRPr lang="en-US" dirty="0">
              <a:solidFill>
                <a:schemeClr val="accent3"/>
              </a:solidFill>
            </a:endParaRPr>
          </a:p>
        </p:txBody>
      </p:sp>
      <p:sp>
        <p:nvSpPr>
          <p:cNvPr id="3" name="Subtitle 2"/>
          <p:cNvSpPr>
            <a:spLocks noGrp="1"/>
          </p:cNvSpPr>
          <p:nvPr>
            <p:ph type="subTitle" idx="1"/>
          </p:nvPr>
        </p:nvSpPr>
        <p:spPr/>
        <p:txBody>
          <a:bodyPr>
            <a:normAutofit/>
          </a:bodyPr>
          <a:lstStyle/>
          <a:p>
            <a:r>
              <a:rPr lang="en-US" dirty="0" smtClean="0">
                <a:solidFill>
                  <a:schemeClr val="tx1"/>
                </a:solidFill>
              </a:rPr>
              <a:t>Your Eyes &amp; Ears protecting you! </a:t>
            </a:r>
          </a:p>
          <a:p>
            <a:endParaRPr lang="en-US" dirty="0" smtClean="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3472" y="76200"/>
            <a:ext cx="1908384" cy="2057401"/>
          </a:xfrm>
          <a:prstGeom prst="rect">
            <a:avLst/>
          </a:prstGeom>
        </p:spPr>
      </p:pic>
    </p:spTree>
    <p:extLst>
      <p:ext uri="{BB962C8B-B14F-4D97-AF65-F5344CB8AC3E}">
        <p14:creationId xmlns:p14="http://schemas.microsoft.com/office/powerpoint/2010/main" val="3944313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0"/>
            <a:ext cx="2614110" cy="646664"/>
          </a:xfrm>
        </p:spPr>
        <p:txBody>
          <a:bodyPr>
            <a:normAutofit fontScale="90000"/>
          </a:bodyPr>
          <a:lstStyle/>
          <a:p>
            <a:r>
              <a:rPr lang="en-US" dirty="0" smtClean="0">
                <a:solidFill>
                  <a:schemeClr val="accent1"/>
                </a:solidFill>
                <a:effectLst>
                  <a:outerShdw blurRad="38100" dist="38100" dir="2700000" algn="tl">
                    <a:srgbClr val="000000">
                      <a:alpha val="43137"/>
                    </a:srgbClr>
                  </a:outerShdw>
                </a:effectLst>
              </a:rPr>
              <a:t>Our </a:t>
            </a:r>
            <a:r>
              <a:rPr lang="en-US" dirty="0" smtClean="0">
                <a:solidFill>
                  <a:schemeClr val="accent1"/>
                </a:solidFill>
                <a:effectLst>
                  <a:outerShdw blurRad="38100" dist="38100" dir="2700000" algn="tl">
                    <a:srgbClr val="000000">
                      <a:alpha val="43137"/>
                    </a:srgbClr>
                  </a:outerShdw>
                </a:effectLst>
              </a:rPr>
              <a:t>Team</a:t>
            </a:r>
            <a:endParaRPr lang="en-US"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09600" y="990600"/>
            <a:ext cx="7772400" cy="5105400"/>
          </a:xfrm>
        </p:spPr>
        <p:txBody>
          <a:bodyPr>
            <a:noAutofit/>
          </a:bodyPr>
          <a:lstStyle/>
          <a:p>
            <a:r>
              <a:rPr lang="en-US" sz="2000" dirty="0"/>
              <a:t>We are very proud of the E &amp; E team! Over the years we have found the right members to produce a solid and growing enterprise, one that you can count on to watch out for your interests, to advocate for the tenants, to handle the stress of maintenance and rehabs. In an industry known for stressful situations, this is one of our keys to a successful property management company</a:t>
            </a:r>
            <a:r>
              <a:rPr lang="en-US" sz="2000" dirty="0" smtClean="0"/>
              <a:t>.</a:t>
            </a:r>
          </a:p>
          <a:p>
            <a:pPr marL="68580" indent="0">
              <a:buNone/>
            </a:pPr>
            <a:endParaRPr lang="en-US" sz="2000" dirty="0"/>
          </a:p>
          <a:p>
            <a:r>
              <a:rPr lang="en-US" sz="2000" dirty="0"/>
              <a:t>In addition to the current team members, E&amp;E has established solid relationships with the finest real estate attorneys, title companies, real estate brokers, and agents to conduct business. They provide years of knowledge from all different fields to help us make the best decisions for our invested clients.</a:t>
            </a:r>
          </a:p>
          <a:p>
            <a:endParaRPr lang="en-US" sz="2000" dirty="0" smtClean="0"/>
          </a:p>
        </p:txBody>
      </p:sp>
    </p:spTree>
    <p:extLst>
      <p:ext uri="{BB962C8B-B14F-4D97-AF65-F5344CB8AC3E}">
        <p14:creationId xmlns:p14="http://schemas.microsoft.com/office/powerpoint/2010/main" val="1480921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0"/>
            <a:ext cx="3071310" cy="609600"/>
          </a:xfrm>
        </p:spPr>
        <p:txBody>
          <a:bodyPr>
            <a:normAutofit fontScale="90000"/>
          </a:bodyPr>
          <a:lstStyle/>
          <a:p>
            <a:r>
              <a:rPr lang="en-US" dirty="0" smtClean="0"/>
              <a:t>Testimonials</a:t>
            </a:r>
            <a:endParaRPr lang="en-US" dirty="0"/>
          </a:p>
        </p:txBody>
      </p:sp>
      <p:sp>
        <p:nvSpPr>
          <p:cNvPr id="3" name="Content Placeholder 2"/>
          <p:cNvSpPr>
            <a:spLocks noGrp="1"/>
          </p:cNvSpPr>
          <p:nvPr>
            <p:ph idx="1"/>
          </p:nvPr>
        </p:nvSpPr>
        <p:spPr>
          <a:xfrm>
            <a:off x="609600" y="914400"/>
            <a:ext cx="7848600" cy="5181600"/>
          </a:xfrm>
        </p:spPr>
        <p:txBody>
          <a:bodyPr>
            <a:normAutofit fontScale="25000" lnSpcReduction="20000"/>
          </a:bodyPr>
          <a:lstStyle/>
          <a:p>
            <a:r>
              <a:rPr lang="en-US" sz="4800" dirty="0"/>
              <a:t>Emma has been a terrific property manager.  She's always looking for ways to save me money.  She responds to my (many) emails promptly.  Thanks for your great work, Emma​!!</a:t>
            </a:r>
          </a:p>
          <a:p>
            <a:pPr marL="68580" indent="0">
              <a:buNone/>
            </a:pPr>
            <a:r>
              <a:rPr lang="en-US" sz="4800" dirty="0"/>
              <a:t>Jeff </a:t>
            </a:r>
          </a:p>
          <a:p>
            <a:pPr marL="68580" indent="0">
              <a:buNone/>
            </a:pPr>
            <a:r>
              <a:rPr lang="en-US" sz="4800" dirty="0"/>
              <a:t/>
            </a:r>
            <a:br>
              <a:rPr lang="en-US" sz="4800" dirty="0"/>
            </a:br>
            <a:endParaRPr lang="en-US" sz="4800" dirty="0"/>
          </a:p>
          <a:p>
            <a:r>
              <a:rPr lang="en-US" sz="4800" dirty="0"/>
              <a:t> Emma and her crew have become the best partner for us as we must make a lot of decision every day . The are helping us in finding tenants, inspect properties, supervising on contractors, buying and selling properties. I really feel safe in their </a:t>
            </a:r>
            <a:r>
              <a:rPr lang="en-US" sz="4800" dirty="0" err="1"/>
              <a:t>hends</a:t>
            </a:r>
            <a:r>
              <a:rPr lang="en-US" sz="4800" dirty="0"/>
              <a:t> and that make for me as an overseas investor the possibility to make business from long distance. Thank you Emma, Greg, </a:t>
            </a:r>
            <a:r>
              <a:rPr lang="en-US" sz="4800" dirty="0" err="1"/>
              <a:t>Olthea</a:t>
            </a:r>
            <a:r>
              <a:rPr lang="en-US" sz="4800" dirty="0"/>
              <a:t> and </a:t>
            </a:r>
            <a:r>
              <a:rPr lang="en-US" sz="4800" dirty="0" err="1"/>
              <a:t>Rolanda</a:t>
            </a:r>
            <a:r>
              <a:rPr lang="en-US" sz="4800" dirty="0"/>
              <a:t>, I am so happy to work with you.</a:t>
            </a:r>
            <a:br>
              <a:rPr lang="en-US" sz="4800" dirty="0"/>
            </a:br>
            <a:endParaRPr lang="en-US" sz="4800" dirty="0" smtClean="0"/>
          </a:p>
          <a:p>
            <a:pPr marL="68580" indent="0">
              <a:buNone/>
            </a:pPr>
            <a:r>
              <a:rPr lang="en-US" sz="4800" dirty="0" err="1" smtClean="0"/>
              <a:t>Lior</a:t>
            </a:r>
            <a:r>
              <a:rPr lang="en-US" sz="4800" dirty="0" smtClean="0"/>
              <a:t> </a:t>
            </a:r>
            <a:r>
              <a:rPr lang="en-US" sz="4800" dirty="0"/>
              <a:t>M </a:t>
            </a:r>
            <a:br>
              <a:rPr lang="en-US" sz="4800" dirty="0"/>
            </a:br>
            <a:endParaRPr lang="en-US" sz="4800" dirty="0"/>
          </a:p>
          <a:p>
            <a:pPr marL="68580" indent="0">
              <a:buNone/>
            </a:pPr>
            <a:r>
              <a:rPr lang="en-US" sz="4800" dirty="0"/>
              <a:t/>
            </a:r>
            <a:br>
              <a:rPr lang="en-US" sz="4800" dirty="0"/>
            </a:br>
            <a:endParaRPr lang="en-US" sz="4800" dirty="0"/>
          </a:p>
          <a:p>
            <a:r>
              <a:rPr lang="en-US" sz="4800" dirty="0"/>
              <a:t>Emma is a person who cares!!!,   first and foremost the most important for her is the  best interests of the people whom  she works with</a:t>
            </a:r>
            <a:r>
              <a:rPr lang="en-US" sz="4800" dirty="0" smtClean="0"/>
              <a:t>, all </a:t>
            </a:r>
            <a:r>
              <a:rPr lang="en-US" sz="4800" dirty="0"/>
              <a:t>that and the fact that she is  first class professional, open to ideas, improving all the </a:t>
            </a:r>
            <a:r>
              <a:rPr lang="en-US" sz="4800" dirty="0" smtClean="0"/>
              <a:t>  time </a:t>
            </a:r>
            <a:r>
              <a:rPr lang="en-US" sz="4800" dirty="0"/>
              <a:t> places her at the top of her </a:t>
            </a:r>
            <a:r>
              <a:rPr lang="en-US" sz="4800" dirty="0" smtClean="0"/>
              <a:t>profession I</a:t>
            </a:r>
            <a:r>
              <a:rPr lang="en-US" sz="4800" dirty="0"/>
              <a:t> love working with her and with her professional staff, she and her staff are friendly, dedicated, available, advising, explains, patient, reliable and very serious. I gain not only a property manager and an investor's escort but also a dear friend </a:t>
            </a:r>
          </a:p>
          <a:p>
            <a:pPr marL="68580" indent="0">
              <a:buNone/>
            </a:pPr>
            <a:r>
              <a:rPr lang="en-US" sz="4800" dirty="0" smtClean="0"/>
              <a:t>       Thank </a:t>
            </a:r>
            <a:r>
              <a:rPr lang="en-US" sz="4800" dirty="0"/>
              <a:t>you, Emma, and thank you Greg, </a:t>
            </a:r>
            <a:r>
              <a:rPr lang="en-US" sz="4800" dirty="0" err="1"/>
              <a:t>Olethea</a:t>
            </a:r>
            <a:r>
              <a:rPr lang="en-US" sz="4800" dirty="0"/>
              <a:t>, </a:t>
            </a:r>
            <a:r>
              <a:rPr lang="en-US" sz="4800" dirty="0" err="1"/>
              <a:t>Rolanda</a:t>
            </a:r>
            <a:r>
              <a:rPr lang="en-US" sz="4800" dirty="0"/>
              <a:t> </a:t>
            </a:r>
          </a:p>
          <a:p>
            <a:pPr marL="68580" indent="0">
              <a:buNone/>
            </a:pPr>
            <a:endParaRPr lang="en-US" sz="4800" dirty="0" smtClean="0"/>
          </a:p>
          <a:p>
            <a:pPr marL="68580" indent="0">
              <a:buNone/>
            </a:pPr>
            <a:r>
              <a:rPr lang="en-US" sz="4800" dirty="0" smtClean="0"/>
              <a:t>Orit</a:t>
            </a:r>
            <a:r>
              <a:rPr lang="en-US" sz="4800" dirty="0"/>
              <a:t> </a:t>
            </a:r>
          </a:p>
          <a:p>
            <a:pPr marL="68580" indent="0">
              <a:buNone/>
            </a:pPr>
            <a:r>
              <a:rPr lang="en-US" sz="4800" dirty="0"/>
              <a:t/>
            </a:r>
            <a:br>
              <a:rPr lang="en-US" sz="4800" dirty="0"/>
            </a:br>
            <a:endParaRPr lang="en-US" sz="4800" dirty="0"/>
          </a:p>
          <a:p>
            <a:r>
              <a:rPr lang="en-US" sz="4800" dirty="0" smtClean="0"/>
              <a:t>After </a:t>
            </a:r>
            <a:r>
              <a:rPr lang="en-US" sz="4800" dirty="0"/>
              <a:t>a really poor start with a bad agent dishonest contractors Emma came in and sorted out my problems and now things are looking great. If you want a hard working honest person and well structured property manager look no further you just found the best </a:t>
            </a:r>
            <a:r>
              <a:rPr lang="en-US" sz="4800" dirty="0" smtClean="0"/>
              <a:t>one</a:t>
            </a:r>
            <a:endParaRPr lang="en-US" sz="4800" dirty="0"/>
          </a:p>
          <a:p>
            <a:pPr marL="68580" indent="0">
              <a:buNone/>
            </a:pPr>
            <a:endParaRPr lang="en-US" sz="4800" dirty="0" smtClean="0"/>
          </a:p>
          <a:p>
            <a:pPr marL="68580" indent="0">
              <a:buNone/>
            </a:pPr>
            <a:r>
              <a:rPr lang="en-US" sz="4800" dirty="0" smtClean="0"/>
              <a:t>James</a:t>
            </a:r>
            <a:endParaRPr lang="en-US" sz="4800" dirty="0"/>
          </a:p>
          <a:p>
            <a:endParaRPr lang="en-US" dirty="0"/>
          </a:p>
        </p:txBody>
      </p:sp>
    </p:spTree>
    <p:extLst>
      <p:ext uri="{BB962C8B-B14F-4D97-AF65-F5344CB8AC3E}">
        <p14:creationId xmlns:p14="http://schemas.microsoft.com/office/powerpoint/2010/main" val="2665069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90600"/>
            <a:ext cx="7772400" cy="5257800"/>
          </a:xfrm>
        </p:spPr>
        <p:txBody>
          <a:bodyPr>
            <a:normAutofit/>
          </a:bodyPr>
          <a:lstStyle/>
          <a:p>
            <a:r>
              <a:rPr lang="en-US" sz="3200" dirty="0" smtClean="0"/>
              <a:t>E &amp; E Capital Management, LLC                    thanks you for your time and interest in our company!</a:t>
            </a:r>
          </a:p>
          <a:p>
            <a:endParaRPr lang="en-US" sz="3200" dirty="0"/>
          </a:p>
          <a:p>
            <a:r>
              <a:rPr lang="en-US" sz="2800" dirty="0" smtClean="0"/>
              <a:t>If you have any questions, please contact            404-287-0074 or email </a:t>
            </a:r>
            <a:r>
              <a:rPr lang="en-US" sz="2800" dirty="0" smtClean="0">
                <a:hlinkClick r:id="rId2"/>
              </a:rPr>
              <a:t>Emma@eecapitalmanagement.com</a:t>
            </a:r>
            <a:endParaRPr lang="en-US" sz="2800" dirty="0" smtClean="0"/>
          </a:p>
          <a:p>
            <a:endParaRPr lang="en-US" sz="2800" dirty="0"/>
          </a:p>
          <a:p>
            <a:r>
              <a:rPr lang="en-US" sz="2800" dirty="0" smtClean="0"/>
              <a:t>Check out our website at eecapitalmanagement.com </a:t>
            </a:r>
            <a:endParaRPr lang="en-US" sz="2800" dirty="0" smtClean="0"/>
          </a:p>
          <a:p>
            <a:endParaRPr lang="en-US" sz="3200" dirty="0"/>
          </a:p>
        </p:txBody>
      </p:sp>
      <p:sp>
        <p:nvSpPr>
          <p:cNvPr id="2" name="TextBox 1"/>
          <p:cNvSpPr txBox="1"/>
          <p:nvPr/>
        </p:nvSpPr>
        <p:spPr>
          <a:xfrm>
            <a:off x="5181600" y="0"/>
            <a:ext cx="2362200" cy="523220"/>
          </a:xfrm>
          <a:prstGeom prst="rect">
            <a:avLst/>
          </a:prstGeom>
          <a:noFill/>
        </p:spPr>
        <p:txBody>
          <a:bodyPr wrap="square" rtlCol="0">
            <a:spAutoFit/>
          </a:bodyPr>
          <a:lstStyle/>
          <a:p>
            <a:r>
              <a:rPr lang="en-US" sz="2800" dirty="0" smtClean="0">
                <a:solidFill>
                  <a:schemeClr val="accent1"/>
                </a:solidFill>
              </a:rPr>
              <a:t>Thank You!</a:t>
            </a:r>
            <a:endParaRPr lang="en-US" sz="2800" dirty="0">
              <a:solidFill>
                <a:schemeClr val="accent1"/>
              </a:solidFill>
            </a:endParaRPr>
          </a:p>
        </p:txBody>
      </p:sp>
    </p:spTree>
    <p:extLst>
      <p:ext uri="{BB962C8B-B14F-4D97-AF65-F5344CB8AC3E}">
        <p14:creationId xmlns:p14="http://schemas.microsoft.com/office/powerpoint/2010/main" val="35435408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20320"/>
            <a:ext cx="2514600" cy="528320"/>
          </a:xfrm>
        </p:spPr>
        <p:txBody>
          <a:bodyPr>
            <a:normAutofit fontScale="90000"/>
          </a:bodyPr>
          <a:lstStyle/>
          <a:p>
            <a:r>
              <a:rPr lang="en-US" dirty="0" smtClean="0">
                <a:solidFill>
                  <a:schemeClr val="accent1"/>
                </a:solidFill>
                <a:effectLst>
                  <a:outerShdw blurRad="38100" dist="38100" dir="2700000" algn="tl">
                    <a:srgbClr val="000000">
                      <a:alpha val="43137"/>
                    </a:srgbClr>
                  </a:outerShdw>
                </a:effectLst>
              </a:rPr>
              <a:t>About Us</a:t>
            </a:r>
            <a:endParaRPr lang="en-US"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85800" y="1143000"/>
            <a:ext cx="7772400" cy="5105400"/>
          </a:xfrm>
        </p:spPr>
        <p:txBody>
          <a:bodyPr>
            <a:normAutofit/>
          </a:bodyPr>
          <a:lstStyle/>
          <a:p>
            <a:r>
              <a:rPr lang="en-US" sz="1800" dirty="0"/>
              <a:t>E &amp; E Capital Management is a Metro Atlanta based company specializing in managing SFH, TH, Condos, and Multifamily units. We are client service oriented and don’t believe in the “one size fits all” approach</a:t>
            </a:r>
            <a:r>
              <a:rPr lang="en-US" sz="1800" dirty="0" smtClean="0"/>
              <a:t>.</a:t>
            </a:r>
          </a:p>
          <a:p>
            <a:pPr marL="68580" indent="0">
              <a:buNone/>
            </a:pPr>
            <a:endParaRPr lang="en-US" sz="1800" dirty="0"/>
          </a:p>
          <a:p>
            <a:r>
              <a:rPr lang="en-US" sz="1800" b="1" dirty="0"/>
              <a:t>Our company is all-inclusive. We offer services covering all aspects of the process: buying, renting, and selling. This takes much of the stress away from investing in real estate</a:t>
            </a:r>
            <a:r>
              <a:rPr lang="en-US" sz="1800" b="1" dirty="0" smtClean="0"/>
              <a:t>.</a:t>
            </a:r>
          </a:p>
          <a:p>
            <a:pPr marL="68580" indent="0">
              <a:buNone/>
            </a:pPr>
            <a:endParaRPr lang="en-US" sz="1800" dirty="0"/>
          </a:p>
          <a:p>
            <a:r>
              <a:rPr lang="en-US" sz="1800" dirty="0"/>
              <a:t>We have purchased over 175 properties through various sources, and currently manage 200 properties in 7 Georgia counties. We invest for ourselves as well as our clients who are located in the U.S. and abroad</a:t>
            </a:r>
            <a:r>
              <a:rPr lang="en-US" sz="1800" dirty="0" smtClean="0"/>
              <a:t>.</a:t>
            </a:r>
          </a:p>
          <a:p>
            <a:pPr marL="68580" indent="0">
              <a:buNone/>
            </a:pPr>
            <a:endParaRPr lang="en-US" sz="1800" dirty="0"/>
          </a:p>
          <a:p>
            <a:r>
              <a:rPr lang="en-US" sz="1800" dirty="0"/>
              <a:t>E &amp; E are your eyes &amp; ears for buying, renting, and selling.</a:t>
            </a:r>
            <a:endParaRPr lang="en-US" sz="1800" dirty="0" smtClean="0"/>
          </a:p>
        </p:txBody>
      </p:sp>
    </p:spTree>
    <p:extLst>
      <p:ext uri="{BB962C8B-B14F-4D97-AF65-F5344CB8AC3E}">
        <p14:creationId xmlns:p14="http://schemas.microsoft.com/office/powerpoint/2010/main" val="30572486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0"/>
            <a:ext cx="2895600" cy="609600"/>
          </a:xfrm>
        </p:spPr>
        <p:txBody>
          <a:bodyPr>
            <a:normAutofit fontScale="90000"/>
          </a:bodyPr>
          <a:lstStyle/>
          <a:p>
            <a:r>
              <a:rPr lang="en-US" dirty="0" smtClean="0">
                <a:solidFill>
                  <a:schemeClr val="accent1"/>
                </a:solidFill>
                <a:effectLst>
                  <a:outerShdw blurRad="38100" dist="38100" dir="2700000" algn="tl">
                    <a:srgbClr val="000000">
                      <a:alpha val="43137"/>
                    </a:srgbClr>
                  </a:outerShdw>
                </a:effectLst>
              </a:rPr>
              <a:t>Our Mission</a:t>
            </a:r>
            <a:endParaRPr lang="en-US"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0" y="1219200"/>
            <a:ext cx="7772400" cy="4648200"/>
          </a:xfrm>
        </p:spPr>
        <p:txBody>
          <a:bodyPr>
            <a:noAutofit/>
          </a:bodyPr>
          <a:lstStyle/>
          <a:p>
            <a:r>
              <a:rPr lang="en-US" sz="2000" dirty="0" smtClean="0"/>
              <a:t>To </a:t>
            </a:r>
            <a:r>
              <a:rPr lang="en-US" sz="2000" dirty="0"/>
              <a:t>treat both investors and tenants as our priority and make “win-win” situations that allow us to get the best benefit for all parties. We are always looking out for client’s interests and making sure we are doing everything in our power to maximize profitability. We are constantly striving to find the balance between safe beautiful homes and budgets. We are advocates for our tenants to make sure their safety is always insured, they are able to find a suitable home, and that they are able to communicate with us.   </a:t>
            </a:r>
          </a:p>
          <a:p>
            <a:endParaRPr lang="en-US" sz="2000" dirty="0"/>
          </a:p>
          <a:p>
            <a:r>
              <a:rPr lang="en-US" sz="2000" dirty="0" smtClean="0"/>
              <a:t>To be </a:t>
            </a:r>
            <a:r>
              <a:rPr lang="en-US" sz="2000" dirty="0"/>
              <a:t>your eyes &amp; ears for buying, renting, and selling.</a:t>
            </a:r>
            <a:endParaRPr lang="en-US" sz="2000" dirty="0"/>
          </a:p>
          <a:p>
            <a:pPr marL="68580" indent="0">
              <a:buNone/>
            </a:pPr>
            <a:endParaRPr lang="en-US" sz="2400" dirty="0"/>
          </a:p>
          <a:p>
            <a:pPr marL="68580" indent="0">
              <a:buNone/>
            </a:pPr>
            <a:endParaRPr lang="en-US" sz="1800" dirty="0"/>
          </a:p>
        </p:txBody>
      </p:sp>
    </p:spTree>
    <p:extLst>
      <p:ext uri="{BB962C8B-B14F-4D97-AF65-F5344CB8AC3E}">
        <p14:creationId xmlns:p14="http://schemas.microsoft.com/office/powerpoint/2010/main" val="21100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1600" y="0"/>
            <a:ext cx="2286000" cy="609600"/>
          </a:xfrm>
        </p:spPr>
        <p:txBody>
          <a:bodyPr>
            <a:normAutofit fontScale="90000"/>
          </a:bodyPr>
          <a:lstStyle/>
          <a:p>
            <a:r>
              <a:rPr lang="en-US" dirty="0" smtClean="0">
                <a:solidFill>
                  <a:schemeClr val="accent1"/>
                </a:solidFill>
                <a:effectLst>
                  <a:outerShdw blurRad="38100" dist="38100" dir="2700000" algn="tl">
                    <a:srgbClr val="000000">
                      <a:alpha val="43137"/>
                    </a:srgbClr>
                  </a:outerShdw>
                </a:effectLst>
              </a:rPr>
              <a:t>Why us?</a:t>
            </a:r>
            <a:endParaRPr lang="en-US"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09600" y="1219200"/>
            <a:ext cx="7772400" cy="4876800"/>
          </a:xfrm>
        </p:spPr>
        <p:txBody>
          <a:bodyPr>
            <a:normAutofit fontScale="92500" lnSpcReduction="10000"/>
          </a:bodyPr>
          <a:lstStyle/>
          <a:p>
            <a:r>
              <a:rPr lang="en-US" dirty="0" smtClean="0"/>
              <a:t>As </a:t>
            </a:r>
            <a:r>
              <a:rPr lang="en-US" dirty="0"/>
              <a:t>investors ourselves, we understand all your concerns regarding vacancies, damaged properties, and non-paying tenants. </a:t>
            </a:r>
            <a:endParaRPr lang="en-US" dirty="0" smtClean="0"/>
          </a:p>
          <a:p>
            <a:pPr marL="68580" indent="0">
              <a:buNone/>
            </a:pPr>
            <a:endParaRPr lang="en-US" dirty="0" smtClean="0"/>
          </a:p>
          <a:p>
            <a:r>
              <a:rPr lang="en-US" dirty="0" smtClean="0"/>
              <a:t>The </a:t>
            </a:r>
            <a:r>
              <a:rPr lang="en-US" dirty="0"/>
              <a:t>eyes and ears of our management company will help you avoid costly mistakes. </a:t>
            </a:r>
            <a:endParaRPr lang="en-US" dirty="0" smtClean="0"/>
          </a:p>
          <a:p>
            <a:pPr marL="68580" indent="0">
              <a:buNone/>
            </a:pPr>
            <a:endParaRPr lang="en-US" dirty="0" smtClean="0"/>
          </a:p>
          <a:p>
            <a:r>
              <a:rPr lang="en-US" dirty="0" smtClean="0"/>
              <a:t>We </a:t>
            </a:r>
            <a:r>
              <a:rPr lang="en-US" dirty="0"/>
              <a:t>find quality tenants fast and efficiently with our unique marketing strategies while maintaining investors properties hassle-free</a:t>
            </a:r>
            <a:r>
              <a:rPr lang="en-US" dirty="0" smtClean="0"/>
              <a:t>.</a:t>
            </a:r>
          </a:p>
          <a:p>
            <a:pPr marL="68580" indent="0">
              <a:buNone/>
            </a:pPr>
            <a:endParaRPr lang="en-US" dirty="0" smtClean="0"/>
          </a:p>
          <a:p>
            <a:r>
              <a:rPr lang="en-US" dirty="0" smtClean="0"/>
              <a:t>We </a:t>
            </a:r>
            <a:r>
              <a:rPr lang="en-US" dirty="0"/>
              <a:t>promise you superior communication, speed, trust, and protection to both tenant and client interests.</a:t>
            </a:r>
          </a:p>
        </p:txBody>
      </p:sp>
    </p:spTree>
    <p:extLst>
      <p:ext uri="{BB962C8B-B14F-4D97-AF65-F5344CB8AC3E}">
        <p14:creationId xmlns:p14="http://schemas.microsoft.com/office/powerpoint/2010/main" val="5158556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76200"/>
            <a:ext cx="2918910" cy="352024"/>
          </a:xfrm>
        </p:spPr>
        <p:txBody>
          <a:bodyPr>
            <a:noAutofit/>
          </a:bodyPr>
          <a:lstStyle/>
          <a:p>
            <a:r>
              <a:rPr lang="en-US" sz="1600" dirty="0"/>
              <a:t>Atlanta Area Information</a:t>
            </a:r>
            <a:endParaRPr lang="en-US" sz="1600"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14400" y="990600"/>
            <a:ext cx="6777317" cy="5105400"/>
          </a:xfrm>
        </p:spPr>
        <p:txBody>
          <a:bodyPr numCol="2">
            <a:noAutofit/>
          </a:bodyPr>
          <a:lstStyle/>
          <a:p>
            <a:r>
              <a:rPr lang="en-US" sz="1200" dirty="0"/>
              <a:t>Atlanta is an excellent investment location that possess these </a:t>
            </a:r>
            <a:r>
              <a:rPr lang="en-US" sz="1200" b="1" dirty="0"/>
              <a:t>key factors: high net return </a:t>
            </a:r>
            <a:r>
              <a:rPr lang="en-US" sz="1200" dirty="0"/>
              <a:t>on rental properties, high potential for </a:t>
            </a:r>
            <a:r>
              <a:rPr lang="en-US" sz="1200" b="1" dirty="0"/>
              <a:t>value appreciation</a:t>
            </a:r>
            <a:r>
              <a:rPr lang="en-US" sz="1200" dirty="0"/>
              <a:t>, </a:t>
            </a:r>
            <a:r>
              <a:rPr lang="en-US" sz="1200" b="1" dirty="0"/>
              <a:t>areas of gentrification</a:t>
            </a:r>
            <a:r>
              <a:rPr lang="en-US" sz="1200" dirty="0"/>
              <a:t>, </a:t>
            </a:r>
            <a:r>
              <a:rPr lang="en-US" sz="1200" b="1" dirty="0"/>
              <a:t>growing population, growing economy</a:t>
            </a:r>
            <a:r>
              <a:rPr lang="en-US" sz="1200" dirty="0"/>
              <a:t>, and comparatively </a:t>
            </a:r>
            <a:r>
              <a:rPr lang="en-US" sz="1200" b="1" dirty="0"/>
              <a:t>lower priced </a:t>
            </a:r>
            <a:r>
              <a:rPr lang="en-US" sz="1200" dirty="0"/>
              <a:t>properties. All of these factors bring together the perfect real estate investment market where you can get the most bang for your buck</a:t>
            </a:r>
            <a:r>
              <a:rPr lang="en-US" sz="1200" dirty="0" smtClean="0"/>
              <a:t>!</a:t>
            </a:r>
          </a:p>
          <a:p>
            <a:r>
              <a:rPr lang="en-US" sz="1100" dirty="0" smtClean="0"/>
              <a:t>Areas </a:t>
            </a:r>
            <a:r>
              <a:rPr lang="en-US" sz="1100" dirty="0"/>
              <a:t>We Serve</a:t>
            </a:r>
          </a:p>
          <a:p>
            <a:r>
              <a:rPr lang="en-US" sz="1050" u="sng" dirty="0"/>
              <a:t>Clayton County</a:t>
            </a:r>
            <a:r>
              <a:rPr lang="en-US" sz="1050" u="sng" dirty="0" smtClean="0"/>
              <a:t>:</a:t>
            </a:r>
            <a:endParaRPr lang="en-US" sz="1050" dirty="0"/>
          </a:p>
          <a:p>
            <a:r>
              <a:rPr lang="en-US" sz="1050" dirty="0"/>
              <a:t>Forest Park</a:t>
            </a:r>
          </a:p>
          <a:p>
            <a:r>
              <a:rPr lang="en-US" sz="1050" dirty="0"/>
              <a:t>Hampton</a:t>
            </a:r>
          </a:p>
          <a:p>
            <a:r>
              <a:rPr lang="en-US" sz="1050" dirty="0"/>
              <a:t>Riverdale</a:t>
            </a:r>
          </a:p>
          <a:p>
            <a:r>
              <a:rPr lang="en-US" sz="1050" dirty="0"/>
              <a:t>Jonesboro</a:t>
            </a:r>
          </a:p>
          <a:p>
            <a:r>
              <a:rPr lang="en-US" sz="1050" dirty="0"/>
              <a:t>Morrow</a:t>
            </a:r>
          </a:p>
          <a:p>
            <a:r>
              <a:rPr lang="en-US" sz="1050" dirty="0"/>
              <a:t>Fayetteville</a:t>
            </a:r>
          </a:p>
          <a:p>
            <a:r>
              <a:rPr lang="en-US" sz="1050" dirty="0"/>
              <a:t>Rex</a:t>
            </a:r>
          </a:p>
          <a:p>
            <a:r>
              <a:rPr lang="en-US" sz="1050" dirty="0"/>
              <a:t>College Park</a:t>
            </a:r>
          </a:p>
          <a:p>
            <a:r>
              <a:rPr lang="en-US" sz="1050" dirty="0"/>
              <a:t>Conley</a:t>
            </a:r>
          </a:p>
          <a:p>
            <a:r>
              <a:rPr lang="en-US" sz="1050" dirty="0"/>
              <a:t>Ellenwood</a:t>
            </a:r>
          </a:p>
          <a:p>
            <a:r>
              <a:rPr lang="en-US" sz="1050" dirty="0"/>
              <a:t>Lake City</a:t>
            </a:r>
          </a:p>
          <a:p>
            <a:r>
              <a:rPr lang="en-US" sz="1050" u="sng" dirty="0" smtClean="0"/>
              <a:t>Fulton County:</a:t>
            </a:r>
            <a:endParaRPr lang="en-US" sz="1050" dirty="0" smtClean="0"/>
          </a:p>
          <a:p>
            <a:r>
              <a:rPr lang="en-US" sz="1050" dirty="0" smtClean="0"/>
              <a:t>Atlanta</a:t>
            </a:r>
          </a:p>
          <a:p>
            <a:endParaRPr lang="en-US" sz="1050" dirty="0" smtClean="0"/>
          </a:p>
          <a:p>
            <a:endParaRPr lang="en-US" sz="1050" dirty="0"/>
          </a:p>
          <a:p>
            <a:endParaRPr lang="en-US" sz="1050" dirty="0" smtClean="0"/>
          </a:p>
          <a:p>
            <a:endParaRPr lang="en-US" sz="1050" dirty="0"/>
          </a:p>
          <a:p>
            <a:endParaRPr lang="en-US" sz="1050" dirty="0" smtClean="0"/>
          </a:p>
          <a:p>
            <a:endParaRPr lang="en-US" sz="1050" dirty="0"/>
          </a:p>
          <a:p>
            <a:endParaRPr lang="en-US" sz="1050" dirty="0" smtClean="0"/>
          </a:p>
          <a:p>
            <a:endParaRPr lang="en-US" sz="1050" dirty="0"/>
          </a:p>
          <a:p>
            <a:endParaRPr lang="en-US" sz="1050" dirty="0" smtClean="0"/>
          </a:p>
          <a:p>
            <a:endParaRPr lang="en-US" sz="1050" dirty="0"/>
          </a:p>
          <a:p>
            <a:endParaRPr lang="en-US" sz="1050" dirty="0" smtClean="0"/>
          </a:p>
          <a:p>
            <a:endParaRPr lang="en-US" sz="1050" dirty="0"/>
          </a:p>
          <a:p>
            <a:endParaRPr lang="en-US" sz="1050" dirty="0" smtClean="0"/>
          </a:p>
          <a:p>
            <a:r>
              <a:rPr lang="en-US" sz="1050" dirty="0" smtClean="0"/>
              <a:t>Union City</a:t>
            </a:r>
          </a:p>
          <a:p>
            <a:r>
              <a:rPr lang="en-US" sz="1050" u="sng" dirty="0" smtClean="0"/>
              <a:t>Henry County:</a:t>
            </a:r>
            <a:endParaRPr lang="en-US" sz="1050" dirty="0" smtClean="0"/>
          </a:p>
          <a:p>
            <a:r>
              <a:rPr lang="en-US" sz="1050" dirty="0" smtClean="0"/>
              <a:t>Stockbridge</a:t>
            </a:r>
          </a:p>
          <a:p>
            <a:r>
              <a:rPr lang="en-US" sz="1050" dirty="0" smtClean="0"/>
              <a:t>McDonough</a:t>
            </a:r>
          </a:p>
          <a:p>
            <a:r>
              <a:rPr lang="en-US" sz="1050" u="sng" dirty="0" smtClean="0"/>
              <a:t>Rockdale County:</a:t>
            </a:r>
            <a:endParaRPr lang="en-US" sz="1050" dirty="0" smtClean="0"/>
          </a:p>
          <a:p>
            <a:r>
              <a:rPr lang="en-US" sz="1050" dirty="0" smtClean="0"/>
              <a:t>Conyers</a:t>
            </a:r>
          </a:p>
          <a:p>
            <a:r>
              <a:rPr lang="en-US" sz="1050" u="sng" dirty="0" err="1" smtClean="0"/>
              <a:t>Dekalb</a:t>
            </a:r>
            <a:r>
              <a:rPr lang="en-US" sz="1050" u="sng" dirty="0" smtClean="0"/>
              <a:t> County:</a:t>
            </a:r>
            <a:endParaRPr lang="en-US" sz="1050" dirty="0" smtClean="0"/>
          </a:p>
          <a:p>
            <a:r>
              <a:rPr lang="en-US" sz="1050" dirty="0" smtClean="0"/>
              <a:t>Lithonia</a:t>
            </a:r>
          </a:p>
          <a:p>
            <a:r>
              <a:rPr lang="en-US" sz="1050" dirty="0" smtClean="0"/>
              <a:t>Stone Mountain</a:t>
            </a:r>
          </a:p>
          <a:p>
            <a:r>
              <a:rPr lang="en-US" sz="1050" u="sng" dirty="0" smtClean="0"/>
              <a:t>Cobb </a:t>
            </a:r>
            <a:r>
              <a:rPr lang="en-US" sz="1050" u="sng" dirty="0"/>
              <a:t>County:</a:t>
            </a:r>
            <a:endParaRPr lang="en-US" sz="1050" dirty="0"/>
          </a:p>
          <a:p>
            <a:r>
              <a:rPr lang="en-US" sz="1050" dirty="0"/>
              <a:t>Marietta</a:t>
            </a:r>
          </a:p>
          <a:p>
            <a:r>
              <a:rPr lang="en-US" sz="1050" u="sng" dirty="0"/>
              <a:t>Carroll County:</a:t>
            </a:r>
            <a:endParaRPr lang="en-US" sz="1050" dirty="0"/>
          </a:p>
          <a:p>
            <a:r>
              <a:rPr lang="en-US" sz="1050" dirty="0"/>
              <a:t>Villa Rica</a:t>
            </a:r>
          </a:p>
          <a:p>
            <a:pPr marL="68580" indent="0">
              <a:buNone/>
            </a:pPr>
            <a:r>
              <a:rPr lang="en-US" sz="1200" dirty="0"/>
              <a:t/>
            </a:r>
            <a:br>
              <a:rPr lang="en-US" sz="1200" dirty="0"/>
            </a:br>
            <a:endParaRPr lang="en-US" sz="1200" dirty="0"/>
          </a:p>
        </p:txBody>
      </p:sp>
    </p:spTree>
    <p:extLst>
      <p:ext uri="{BB962C8B-B14F-4D97-AF65-F5344CB8AC3E}">
        <p14:creationId xmlns:p14="http://schemas.microsoft.com/office/powerpoint/2010/main" val="41609958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200" y="30480"/>
            <a:ext cx="3657600" cy="533400"/>
          </a:xfrm>
        </p:spPr>
        <p:txBody>
          <a:bodyPr>
            <a:noAutofit/>
          </a:bodyPr>
          <a:lstStyle/>
          <a:p>
            <a:r>
              <a:rPr lang="en-US" sz="2000" dirty="0" smtClean="0">
                <a:solidFill>
                  <a:schemeClr val="accent1"/>
                </a:solidFill>
                <a:effectLst>
                  <a:outerShdw blurRad="38100" dist="38100" dir="2700000" algn="tl">
                    <a:srgbClr val="000000">
                      <a:alpha val="43137"/>
                    </a:srgbClr>
                  </a:outerShdw>
                </a:effectLst>
              </a:rPr>
              <a:t>Our Services Include:</a:t>
            </a:r>
            <a:endParaRPr lang="en-US" sz="2000"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09600" y="1143000"/>
            <a:ext cx="7772400" cy="4953000"/>
          </a:xfrm>
        </p:spPr>
        <p:txBody>
          <a:bodyPr>
            <a:normAutofit fontScale="92500" lnSpcReduction="20000"/>
          </a:bodyPr>
          <a:lstStyle/>
          <a:p>
            <a:r>
              <a:rPr lang="en-US" dirty="0" smtClean="0"/>
              <a:t>Fill </a:t>
            </a:r>
            <a:r>
              <a:rPr lang="en-US" dirty="0"/>
              <a:t>vacancies</a:t>
            </a:r>
          </a:p>
          <a:p>
            <a:r>
              <a:rPr lang="en-US" dirty="0"/>
              <a:t>Advertise your rentals</a:t>
            </a:r>
          </a:p>
          <a:p>
            <a:r>
              <a:rPr lang="en-US" dirty="0"/>
              <a:t>Handle tenant inquiries</a:t>
            </a:r>
          </a:p>
          <a:p>
            <a:r>
              <a:rPr lang="en-US" dirty="0"/>
              <a:t>Application processing</a:t>
            </a:r>
          </a:p>
          <a:p>
            <a:r>
              <a:rPr lang="en-US" dirty="0"/>
              <a:t>Lease signing</a:t>
            </a:r>
          </a:p>
          <a:p>
            <a:r>
              <a:rPr lang="en-US" dirty="0"/>
              <a:t>Eviction Handling</a:t>
            </a:r>
          </a:p>
          <a:p>
            <a:r>
              <a:rPr lang="en-US" dirty="0"/>
              <a:t>Rent and Security deposit collection</a:t>
            </a:r>
          </a:p>
          <a:p>
            <a:r>
              <a:rPr lang="en-US" dirty="0"/>
              <a:t>Financial reporting</a:t>
            </a:r>
          </a:p>
          <a:p>
            <a:r>
              <a:rPr lang="en-US" dirty="0"/>
              <a:t>Manage HOA Relationships</a:t>
            </a:r>
          </a:p>
          <a:p>
            <a:r>
              <a:rPr lang="en-US" dirty="0"/>
              <a:t>Expense Handling</a:t>
            </a:r>
          </a:p>
          <a:p>
            <a:r>
              <a:rPr lang="en-US" dirty="0"/>
              <a:t>Move in/out </a:t>
            </a:r>
            <a:r>
              <a:rPr lang="en-US" dirty="0" smtClean="0"/>
              <a:t>inspections</a:t>
            </a:r>
          </a:p>
          <a:p>
            <a:r>
              <a:rPr lang="en-US" dirty="0" smtClean="0"/>
              <a:t>Rehab Supervision</a:t>
            </a:r>
          </a:p>
          <a:p>
            <a:r>
              <a:rPr lang="en-US" dirty="0" smtClean="0"/>
              <a:t>Property Strategy Consultations</a:t>
            </a:r>
          </a:p>
          <a:p>
            <a:r>
              <a:rPr lang="en-US" dirty="0" smtClean="0"/>
              <a:t>Extensive network</a:t>
            </a:r>
            <a:endParaRPr lang="en-US" dirty="0"/>
          </a:p>
          <a:p>
            <a:endParaRPr lang="en-US" dirty="0"/>
          </a:p>
        </p:txBody>
      </p:sp>
    </p:spTree>
    <p:extLst>
      <p:ext uri="{BB962C8B-B14F-4D97-AF65-F5344CB8AC3E}">
        <p14:creationId xmlns:p14="http://schemas.microsoft.com/office/powerpoint/2010/main" val="1702188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0" y="10160"/>
            <a:ext cx="3352800" cy="504424"/>
          </a:xfrm>
        </p:spPr>
        <p:txBody>
          <a:bodyPr>
            <a:noAutofit/>
          </a:bodyPr>
          <a:lstStyle/>
          <a:p>
            <a:r>
              <a:rPr lang="en-US" sz="2800" dirty="0" smtClean="0">
                <a:solidFill>
                  <a:schemeClr val="accent1"/>
                </a:solidFill>
                <a:effectLst>
                  <a:outerShdw blurRad="38100" dist="38100" dir="2700000" algn="tl">
                    <a:srgbClr val="000000">
                      <a:alpha val="43137"/>
                    </a:srgbClr>
                  </a:outerShdw>
                </a:effectLst>
              </a:rPr>
              <a:t>Benefits</a:t>
            </a:r>
            <a:endParaRPr lang="en-US" sz="2800"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14400" y="1219200"/>
            <a:ext cx="7467600" cy="5181600"/>
          </a:xfrm>
        </p:spPr>
        <p:txBody>
          <a:bodyPr>
            <a:normAutofit/>
          </a:bodyPr>
          <a:lstStyle/>
          <a:p>
            <a:r>
              <a:rPr lang="en-US" sz="2000" dirty="0" smtClean="0"/>
              <a:t>Transparent </a:t>
            </a:r>
            <a:r>
              <a:rPr lang="en-US" sz="2000" dirty="0"/>
              <a:t>and reliable management </a:t>
            </a:r>
            <a:r>
              <a:rPr lang="en-US" sz="2000" dirty="0" smtClean="0"/>
              <a:t>services</a:t>
            </a:r>
            <a:endParaRPr lang="en-US" sz="2000" dirty="0"/>
          </a:p>
          <a:p>
            <a:r>
              <a:rPr lang="en-US" sz="2000" dirty="0"/>
              <a:t>Thorough owner statements</a:t>
            </a:r>
          </a:p>
          <a:p>
            <a:r>
              <a:rPr lang="en-US" sz="2000" dirty="0"/>
              <a:t>Online Owner Portal Access</a:t>
            </a:r>
          </a:p>
          <a:p>
            <a:r>
              <a:rPr lang="en-US" sz="2000" dirty="0"/>
              <a:t>Industry leading marketing tools</a:t>
            </a:r>
          </a:p>
          <a:p>
            <a:r>
              <a:rPr lang="en-US" sz="2000" dirty="0"/>
              <a:t>Hassle-free maintenance request handling</a:t>
            </a:r>
          </a:p>
          <a:p>
            <a:r>
              <a:rPr lang="en-US" sz="2000" dirty="0"/>
              <a:t>Prompt Response to Tenant Requests</a:t>
            </a:r>
          </a:p>
          <a:p>
            <a:r>
              <a:rPr lang="en-US" sz="2000" dirty="0"/>
              <a:t>Low vacancy rate</a:t>
            </a:r>
          </a:p>
          <a:p>
            <a:r>
              <a:rPr lang="en-US" sz="2000" dirty="0"/>
              <a:t>Fast turnover time</a:t>
            </a:r>
          </a:p>
          <a:p>
            <a:r>
              <a:rPr lang="en-US" sz="2000" dirty="0"/>
              <a:t>Industry specific local </a:t>
            </a:r>
            <a:r>
              <a:rPr lang="en-US" sz="2000" dirty="0" smtClean="0"/>
              <a:t>knowledge</a:t>
            </a:r>
          </a:p>
          <a:p>
            <a:r>
              <a:rPr lang="en-US" sz="2000" dirty="0" smtClean="0"/>
              <a:t>Portfolio Analysis</a:t>
            </a:r>
          </a:p>
          <a:p>
            <a:r>
              <a:rPr lang="en-US" sz="2000" dirty="0" smtClean="0"/>
              <a:t>Nationwide credit, criminal, and eviction history screening</a:t>
            </a:r>
            <a:endParaRPr lang="en-US" sz="2000" dirty="0"/>
          </a:p>
          <a:p>
            <a:endParaRPr lang="en-US" sz="2000" dirty="0" smtClean="0"/>
          </a:p>
        </p:txBody>
      </p:sp>
    </p:spTree>
    <p:extLst>
      <p:ext uri="{BB962C8B-B14F-4D97-AF65-F5344CB8AC3E}">
        <p14:creationId xmlns:p14="http://schemas.microsoft.com/office/powerpoint/2010/main" val="14251314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0" y="76200"/>
            <a:ext cx="3147510" cy="428224"/>
          </a:xfrm>
        </p:spPr>
        <p:txBody>
          <a:bodyPr>
            <a:noAutofit/>
          </a:bodyPr>
          <a:lstStyle/>
          <a:p>
            <a:r>
              <a:rPr lang="en-US" sz="2000" dirty="0" smtClean="0">
                <a:solidFill>
                  <a:schemeClr val="accent1"/>
                </a:solidFill>
                <a:effectLst>
                  <a:outerShdw blurRad="38100" dist="38100" dir="2700000" algn="tl">
                    <a:srgbClr val="000000">
                      <a:alpha val="43137"/>
                    </a:srgbClr>
                  </a:outerShdw>
                </a:effectLst>
              </a:rPr>
              <a:t>Maintenance Handling</a:t>
            </a:r>
            <a:endParaRPr lang="en-US" sz="2000"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0" y="990600"/>
            <a:ext cx="7772400" cy="5105400"/>
          </a:xfrm>
        </p:spPr>
        <p:txBody>
          <a:bodyPr>
            <a:normAutofit fontScale="92500" lnSpcReduction="10000"/>
          </a:bodyPr>
          <a:lstStyle/>
          <a:p>
            <a:r>
              <a:rPr lang="en-US" dirty="0"/>
              <a:t>NO additional fees for maintenance supervision</a:t>
            </a:r>
          </a:p>
          <a:p>
            <a:r>
              <a:rPr lang="en-US" dirty="0"/>
              <a:t>Dedicated maintenance manager</a:t>
            </a:r>
          </a:p>
          <a:p>
            <a:r>
              <a:rPr lang="en-US" dirty="0"/>
              <a:t>Online portal for tenants to put in work orders</a:t>
            </a:r>
          </a:p>
          <a:p>
            <a:r>
              <a:rPr lang="en-US" dirty="0"/>
              <a:t>Online portal for owners to view work orders</a:t>
            </a:r>
          </a:p>
          <a:p>
            <a:r>
              <a:rPr lang="en-US" dirty="0"/>
              <a:t>Online portal for vendors to access, update, and invoice work orders</a:t>
            </a:r>
          </a:p>
          <a:p>
            <a:r>
              <a:rPr lang="en-US" dirty="0"/>
              <a:t>Speedy response to our tenants work orders</a:t>
            </a:r>
          </a:p>
          <a:p>
            <a:r>
              <a:rPr lang="en-US" dirty="0"/>
              <a:t>Through our extensive vetting of contractors, we find the most qualified and cost efficient team who provides quality, warrantied reliable work.</a:t>
            </a:r>
          </a:p>
          <a:p>
            <a:r>
              <a:rPr lang="en-US" dirty="0"/>
              <a:t>Specialized companies contracted with cost-effective pricing</a:t>
            </a:r>
          </a:p>
          <a:p>
            <a:r>
              <a:rPr lang="en-US" dirty="0"/>
              <a:t>Pictures of major work are provided  </a:t>
            </a:r>
          </a:p>
          <a:p>
            <a:r>
              <a:rPr lang="en-US" dirty="0"/>
              <a:t>Set approval and budget limitations</a:t>
            </a:r>
          </a:p>
          <a:p>
            <a:endParaRPr lang="en-US" sz="2400" dirty="0"/>
          </a:p>
        </p:txBody>
      </p:sp>
    </p:spTree>
    <p:extLst>
      <p:ext uri="{BB962C8B-B14F-4D97-AF65-F5344CB8AC3E}">
        <p14:creationId xmlns:p14="http://schemas.microsoft.com/office/powerpoint/2010/main" val="37985683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4400" y="0"/>
            <a:ext cx="3276600" cy="609600"/>
          </a:xfrm>
        </p:spPr>
        <p:txBody>
          <a:bodyPr>
            <a:normAutofit fontScale="90000"/>
          </a:bodyPr>
          <a:lstStyle/>
          <a:p>
            <a:r>
              <a:rPr lang="en-US" dirty="0" smtClean="0">
                <a:solidFill>
                  <a:schemeClr val="accent1"/>
                </a:solidFill>
                <a:effectLst>
                  <a:outerShdw blurRad="38100" dist="38100" dir="2700000" algn="tl">
                    <a:srgbClr val="000000">
                      <a:alpha val="43137"/>
                    </a:srgbClr>
                  </a:outerShdw>
                </a:effectLst>
              </a:rPr>
              <a:t>Transparency</a:t>
            </a:r>
            <a:endParaRPr lang="en-US" dirty="0">
              <a:solidFill>
                <a:schemeClr val="accent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85800" y="1066800"/>
            <a:ext cx="7772400" cy="4191001"/>
          </a:xfrm>
        </p:spPr>
        <p:txBody>
          <a:bodyPr>
            <a:normAutofit fontScale="92500" lnSpcReduction="10000"/>
          </a:bodyPr>
          <a:lstStyle/>
          <a:p>
            <a:pPr marL="342900" lvl="1"/>
            <a:r>
              <a:rPr lang="en-US" sz="2400" dirty="0" smtClean="0"/>
              <a:t>You </a:t>
            </a:r>
            <a:r>
              <a:rPr lang="en-US" sz="2400" dirty="0"/>
              <a:t>will have your own login </a:t>
            </a:r>
            <a:r>
              <a:rPr lang="en-US" sz="2400" dirty="0" smtClean="0"/>
              <a:t>to our property manager system to see all tenant transactions, work orders, and invoices.</a:t>
            </a:r>
          </a:p>
          <a:p>
            <a:pPr marL="68580" lvl="1" indent="0">
              <a:buNone/>
            </a:pPr>
            <a:endParaRPr lang="en-US" sz="2400" dirty="0" smtClean="0"/>
          </a:p>
          <a:p>
            <a:pPr marL="342900" lvl="1"/>
            <a:r>
              <a:rPr lang="en-US" sz="2400" dirty="0" smtClean="0"/>
              <a:t>You will have your own login to the bank account for complete access. </a:t>
            </a:r>
            <a:r>
              <a:rPr lang="en-US" sz="2400" dirty="0"/>
              <a:t>We will never make any major purchases or repairs without contacting you first</a:t>
            </a:r>
            <a:r>
              <a:rPr lang="en-US" sz="2400" dirty="0" smtClean="0"/>
              <a:t>!</a:t>
            </a:r>
          </a:p>
          <a:p>
            <a:pPr marL="68580" lvl="1" indent="0">
              <a:buNone/>
            </a:pPr>
            <a:endParaRPr lang="en-US" sz="2400" dirty="0" smtClean="0"/>
          </a:p>
          <a:p>
            <a:pPr marL="742950" lvl="2"/>
            <a:r>
              <a:rPr lang="en-US" sz="1800" dirty="0" smtClean="0"/>
              <a:t>You </a:t>
            </a:r>
            <a:r>
              <a:rPr lang="en-US" sz="1800" dirty="0"/>
              <a:t>can see all the maintenance being paid for, the payments to E &amp; E Capital Management, and the profit distribution payments to yourself. </a:t>
            </a:r>
            <a:endParaRPr lang="en-US" sz="1800" dirty="0" smtClean="0"/>
          </a:p>
          <a:p>
            <a:pPr marL="514350" lvl="2" indent="0">
              <a:buNone/>
            </a:pPr>
            <a:endParaRPr lang="en-US" sz="1800" dirty="0" smtClean="0"/>
          </a:p>
          <a:p>
            <a:pPr marL="742950" lvl="2"/>
            <a:r>
              <a:rPr lang="en-US" sz="2000" dirty="0" smtClean="0">
                <a:effectLst>
                  <a:outerShdw blurRad="38100" dist="38100" dir="2700000" algn="tl">
                    <a:srgbClr val="000000">
                      <a:alpha val="43137"/>
                    </a:srgbClr>
                  </a:outerShdw>
                </a:effectLst>
              </a:rPr>
              <a:t>This allows for</a:t>
            </a:r>
            <a:r>
              <a:rPr lang="en-US" sz="2000" dirty="0" smtClean="0">
                <a:solidFill>
                  <a:schemeClr val="accent1"/>
                </a:solidFill>
                <a:effectLst>
                  <a:outerShdw blurRad="38100" dist="38100" dir="2700000" algn="tl">
                    <a:srgbClr val="000000">
                      <a:alpha val="43137"/>
                    </a:srgbClr>
                  </a:outerShdw>
                </a:effectLst>
              </a:rPr>
              <a:t> </a:t>
            </a:r>
            <a:r>
              <a:rPr lang="en-US" sz="2000" dirty="0">
                <a:solidFill>
                  <a:schemeClr val="accent3"/>
                </a:solidFill>
                <a:effectLst>
                  <a:outerShdw blurRad="38100" dist="38100" dir="2700000" algn="tl">
                    <a:srgbClr val="000000">
                      <a:alpha val="43137"/>
                    </a:srgbClr>
                  </a:outerShdw>
                </a:effectLst>
              </a:rPr>
              <a:t>H</a:t>
            </a:r>
            <a:r>
              <a:rPr lang="en-US" sz="2000" dirty="0" smtClean="0">
                <a:solidFill>
                  <a:schemeClr val="accent3"/>
                </a:solidFill>
                <a:effectLst>
                  <a:outerShdw blurRad="38100" dist="38100" dir="2700000" algn="tl">
                    <a:srgbClr val="000000">
                      <a:alpha val="43137"/>
                    </a:srgbClr>
                  </a:outerShdw>
                </a:effectLst>
              </a:rPr>
              <a:t>onesty</a:t>
            </a:r>
            <a:r>
              <a:rPr lang="en-US" sz="2000" dirty="0" smtClean="0">
                <a:solidFill>
                  <a:schemeClr val="accent1"/>
                </a:solidFill>
                <a:effectLst>
                  <a:outerShdw blurRad="38100" dist="38100" dir="2700000" algn="tl">
                    <a:srgbClr val="000000">
                      <a:alpha val="43137"/>
                    </a:srgbClr>
                  </a:outerShdw>
                </a:effectLst>
              </a:rPr>
              <a:t> </a:t>
            </a:r>
            <a:r>
              <a:rPr lang="en-US" sz="2000" dirty="0" smtClean="0">
                <a:effectLst>
                  <a:outerShdw blurRad="38100" dist="38100" dir="2700000" algn="tl">
                    <a:srgbClr val="000000">
                      <a:alpha val="43137"/>
                    </a:srgbClr>
                  </a:outerShdw>
                </a:effectLst>
              </a:rPr>
              <a:t>and </a:t>
            </a:r>
            <a:r>
              <a:rPr lang="en-US" sz="2000" dirty="0" smtClean="0">
                <a:solidFill>
                  <a:schemeClr val="accent3"/>
                </a:solidFill>
                <a:effectLst>
                  <a:outerShdw blurRad="38100" dist="38100" dir="2700000" algn="tl">
                    <a:srgbClr val="000000">
                      <a:alpha val="43137"/>
                    </a:srgbClr>
                  </a:outerShdw>
                </a:effectLst>
              </a:rPr>
              <a:t>Trust </a:t>
            </a:r>
            <a:r>
              <a:rPr lang="en-US" sz="2000" dirty="0" smtClean="0">
                <a:effectLst>
                  <a:outerShdw blurRad="38100" dist="38100" dir="2700000" algn="tl">
                    <a:srgbClr val="000000">
                      <a:alpha val="43137"/>
                    </a:srgbClr>
                  </a:outerShdw>
                </a:effectLst>
              </a:rPr>
              <a:t>to </a:t>
            </a:r>
            <a:r>
              <a:rPr lang="en-US" dirty="0" smtClean="0">
                <a:effectLst>
                  <a:outerShdw blurRad="38100" dist="38100" dir="2700000" algn="tl">
                    <a:srgbClr val="000000">
                      <a:alpha val="43137"/>
                    </a:srgbClr>
                  </a:outerShdw>
                </a:effectLst>
              </a:rPr>
              <a:t>thrive</a:t>
            </a:r>
            <a:r>
              <a:rPr lang="en-US" sz="2000" dirty="0" smtClean="0">
                <a:effectLst>
                  <a:outerShdw blurRad="38100" dist="38100" dir="2700000" algn="tl">
                    <a:srgbClr val="000000">
                      <a:alpha val="43137"/>
                    </a:srgbClr>
                  </a:outerShdw>
                </a:effectLst>
              </a:rPr>
              <a:t>!</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272834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2814</TotalTime>
  <Words>768</Words>
  <Application>Microsoft Office PowerPoint</Application>
  <PresentationFormat>On-screen Show (4:3)</PresentationFormat>
  <Paragraphs>137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Austin</vt:lpstr>
      <vt:lpstr>E &amp; E Capital Management, LLC</vt:lpstr>
      <vt:lpstr>About Us</vt:lpstr>
      <vt:lpstr>Our Mission</vt:lpstr>
      <vt:lpstr>Why us?</vt:lpstr>
      <vt:lpstr>Atlanta Area Information</vt:lpstr>
      <vt:lpstr>Our Services Include:</vt:lpstr>
      <vt:lpstr>Benefits</vt:lpstr>
      <vt:lpstr>Maintenance Handling</vt:lpstr>
      <vt:lpstr>Transparency</vt:lpstr>
      <vt:lpstr>Our Team</vt:lpstr>
      <vt:lpstr>Testimonials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 &amp; E Capital Management</dc:title>
  <dc:creator>eecapital</dc:creator>
  <cp:lastModifiedBy>eecapital</cp:lastModifiedBy>
  <cp:revision>87</cp:revision>
  <dcterms:created xsi:type="dcterms:W3CDTF">2013-11-12T14:54:19Z</dcterms:created>
  <dcterms:modified xsi:type="dcterms:W3CDTF">2016-12-23T16:59:30Z</dcterms:modified>
</cp:coreProperties>
</file>